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312" r:id="rId5"/>
    <p:sldId id="313" r:id="rId6"/>
    <p:sldId id="314" r:id="rId7"/>
    <p:sldId id="315" r:id="rId8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468F6710-ACD6-40BE-8382-380B926856F6}">
          <p14:sldIdLst>
            <p14:sldId id="312"/>
            <p14:sldId id="313"/>
            <p14:sldId id="314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78" autoAdjust="0"/>
    <p:restoredTop sz="94660"/>
  </p:normalViewPr>
  <p:slideViewPr>
    <p:cSldViewPr>
      <p:cViewPr varScale="1">
        <p:scale>
          <a:sx n="149" d="100"/>
          <a:sy n="149" d="100"/>
        </p:scale>
        <p:origin x="66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49B8EA92-1382-4E63-8949-A9C2EDFF8E0D}"/>
    <pc:docChg chg="modSld">
      <pc:chgData name="Kassem, Rana [GTSBE]" userId="e4c360c7-7847-46e6-bdb2-4d20c8ce8a85" providerId="ADAL" clId="{49B8EA92-1382-4E63-8949-A9C2EDFF8E0D}" dt="2021-05-19T07:59:23.068" v="9" actId="113"/>
      <pc:docMkLst>
        <pc:docMk/>
      </pc:docMkLst>
      <pc:sldChg chg="addSp modSp mod">
        <pc:chgData name="Kassem, Rana [GTSBE]" userId="e4c360c7-7847-46e6-bdb2-4d20c8ce8a85" providerId="ADAL" clId="{49B8EA92-1382-4E63-8949-A9C2EDFF8E0D}" dt="2021-05-19T07:59:23.068" v="9" actId="113"/>
        <pc:sldMkLst>
          <pc:docMk/>
          <pc:sldMk cId="521599352" sldId="312"/>
        </pc:sldMkLst>
        <pc:spChg chg="add mod">
          <ac:chgData name="Kassem, Rana [GTSBE]" userId="e4c360c7-7847-46e6-bdb2-4d20c8ce8a85" providerId="ADAL" clId="{49B8EA92-1382-4E63-8949-A9C2EDFF8E0D}" dt="2021-05-19T07:59:23.068" v="9" actId="113"/>
          <ac:spMkLst>
            <pc:docMk/>
            <pc:sldMk cId="521599352" sldId="312"/>
            <ac:spMk id="8" creationId="{C8C6289D-3008-44C2-BC70-61F746115304}"/>
          </ac:spMkLst>
        </pc:spChg>
        <pc:spChg chg="mod">
          <ac:chgData name="Kassem, Rana [GTSBE]" userId="e4c360c7-7847-46e6-bdb2-4d20c8ce8a85" providerId="ADAL" clId="{49B8EA92-1382-4E63-8949-A9C2EDFF8E0D}" dt="2021-05-19T07:59:04.838" v="0" actId="1076"/>
          <ac:spMkLst>
            <pc:docMk/>
            <pc:sldMk cId="521599352" sldId="312"/>
            <ac:spMk id="9" creationId="{A2C44AA8-93B2-5D44-9491-F0CE9E2D63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hyperlink" Target="https://www.advamed.org/issues/ethics-compliance/global-distributor-compliance-toolkit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F0C554D-53AE-3C44-980F-5101FF36A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>
          <a:xfrm rot="2700000">
            <a:off x="5166012" y="1320951"/>
            <a:ext cx="4913268" cy="4792893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Interessenkonflikte erkennen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18143" y="65645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NAME DES UNTERNEHMENS/VERANSTALTUNG/TITEL/LOGO EINFÜGEN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39332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5257031" cy="3357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Ihr Ehepartner: Teil 1</a:t>
            </a:r>
          </a:p>
          <a:p>
            <a:pPr>
              <a:spcAft>
                <a:spcPts val="1000"/>
              </a:spcAft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Ihr Ehepartner arbeitet als Health Care Professional (HCP) in einem Krankenhaus, wo er/sie die Befugnis für einige Kaufentscheidungen hat. </a:t>
            </a:r>
            <a: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Ihr 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Unternehmen versucht, Produkte an dieses Krankenhaus zu verkaufen. </a:t>
            </a:r>
            <a:r>
              <a:rPr sz="1200" dirty="0"/>
              <a:t/>
            </a:r>
            <a:br>
              <a:rPr sz="1200" dirty="0"/>
            </a:br>
            <a:r>
              <a:rPr lang="de-DE" sz="12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Welche Maßnahmen sollten Sie ergreifen, um alle potenziellen Interessenkonflikte zu vermeiden?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Informieren Sie Ihren Ansprechpartner beim Hauptlieferanten über </a:t>
            </a:r>
            <a: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die 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oben beschriebene Situation im Voraus. 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Wenn Sie sich nicht sicher sind, ob es sich um einen potenziellen Interessenkonflikt handeln könnte, wenden Sie sich an </a:t>
            </a:r>
            <a:r>
              <a:rPr lang="de-DE" sz="12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[Compliance-Kontakt/Informationsquelle einfügen]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, um weitere Informationen </a:t>
            </a:r>
            <a: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zu 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erhalten.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Unterlassen Sie es, Produkte im Krankenhaus zu verkaufen oder zu bewerben, bis Sie die Situation mit dem Unternehmen geklärt haben. 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Alle oben genannten Antworten.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C8C6289D-3008-44C2-BC70-61F746115304}"/>
              </a:ext>
            </a:extLst>
          </p:cNvPr>
          <p:cNvSpPr txBox="1"/>
          <p:nvPr/>
        </p:nvSpPr>
        <p:spPr>
          <a:xfrm>
            <a:off x="80682" y="51274"/>
            <a:ext cx="670111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de-DE" sz="1100" b="1" i="0" strike="noStrike" cap="none" spc="0" baseline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Rechtshinweis</a:t>
            </a:r>
            <a:r>
              <a:rPr lang="de-DE" sz="1100" b="0" i="0" strike="noStrike" cap="none" spc="0" baseline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: </a:t>
            </a:r>
            <a:r>
              <a:rPr lang="de-DE" sz="1100" b="1" i="0" strike="noStrike" cap="none" spc="0" baseline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Bitte beachten Sie, dass dieses Dokument dem „Global Distributor Compliance Toolkit“ auf der Website der Advanced Medical Technology Association® (AdvaMed®) entnommen ist: </a:t>
            </a:r>
            <a:r>
              <a:rPr lang="de-DE" sz="1100" b="0" i="0" u="sng" strike="noStrike" cap="none" spc="0" baseline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/>
                <a:ea typeface="Lato"/>
                <a:cs typeface="Lato"/>
                <a:hlinkClick r:id="rId5" history="0"/>
              </a:rPr>
              <a:t>https://www.advamed.org/issues/ethics-compliance/global-distributor-compliance-toolkit</a:t>
            </a:r>
            <a:r>
              <a:rPr lang="de-DE" sz="1100" b="0" i="0" strike="noStrike" cap="none" spc="0" baseline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 </a:t>
            </a:r>
            <a:endParaRPr lang="en-US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Interessenkonflikte erkennen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NAME DES UNTERNEHMENS/VERANSTALTUNG/TITEL/LOGO EINFÜGEN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39332" y="201168"/>
            <a:ext cx="544167" cy="5441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B8635268-7397-304C-9725-A7570DA96DBB}"/>
              </a:ext>
            </a:extLst>
          </p:cNvPr>
          <p:cNvSpPr/>
          <p:nvPr/>
        </p:nvSpPr>
        <p:spPr>
          <a:xfrm>
            <a:off x="5702776" y="1581150"/>
            <a:ext cx="3025588" cy="3018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3" name="TextBox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1720EBBC-C7A8-AB4E-AB84-1654E77A3BE1}"/>
              </a:ext>
            </a:extLst>
          </p:cNvPr>
          <p:cNvSpPr txBox="1"/>
          <p:nvPr/>
        </p:nvSpPr>
        <p:spPr>
          <a:xfrm>
            <a:off x="5954908" y="1761100"/>
            <a:ext cx="2731892" cy="255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de-DE" sz="1400" b="1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Die richtige Antwort lautet D. </a:t>
            </a:r>
            <a:endParaRPr lang="en-US" sz="1600" dirty="0">
              <a:solidFill>
                <a:srgbClr val="FFFFFF"/>
              </a:solidFill>
            </a:endParaRPr>
          </a:p>
          <a:p>
            <a:r>
              <a:rPr lang="de-DE" sz="11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Dies stellt einen potenziellen Interessenkonflikt zwischen Ihren Interessen und denen Ihres Unternehmens und seiner </a:t>
            </a:r>
            <a:r>
              <a:rPr lang="de-DE" sz="1150" b="0" i="0" strike="noStrike" cap="none" spc="-3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Geschäftspartner dar. Sie müssen alle möglichen Interessenkonflikte im Voraus offenlegen. Wenn Sie sich nicht </a:t>
            </a:r>
            <a:r>
              <a:rPr lang="de-DE" sz="11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sicher sind, ob ein Interessenkonflikt vorliegt, können Sie sich jederzeit mit Fragen an [Kontaktperson des Unternehmens einfügen] wenden oder um Hilfestellung bitten.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5257031" cy="3357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Ihr Ehepartner: Teil 1</a:t>
            </a:r>
          </a:p>
          <a:p>
            <a:pPr>
              <a:spcAft>
                <a:spcPts val="1000"/>
              </a:spcAft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Ihr Ehepartner arbeitet als Health Care Professional (HCP) in einem Krankenhaus, wo er/sie die Befugnis für einige Kaufentscheidungen hat. </a:t>
            </a:r>
            <a: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Ihr 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Unternehmen versucht, Produkte an dieses Krankenhaus zu verkaufen. </a:t>
            </a:r>
            <a:r>
              <a:rPr sz="1200" dirty="0"/>
              <a:t/>
            </a:r>
            <a:br>
              <a:rPr sz="1200" dirty="0"/>
            </a:br>
            <a:r>
              <a:rPr lang="de-DE" sz="12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Welche Maßnahmen sollten Sie ergreifen, um alle potenziellen Interessenkonflikte zu vermeiden?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Informieren Sie Ihren Ansprechpartner beim Hauptlieferanten über </a:t>
            </a:r>
            <a: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die 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oben beschriebene Situation im Voraus. 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Wenn Sie sich nicht sicher sind, ob es sich um einen potenziellen Interessenkonflikt handeln könnte, wenden Sie sich an </a:t>
            </a:r>
            <a:r>
              <a:rPr lang="de-DE" sz="12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[Compliance-Kontakt/Informationsquelle einfügen]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, um weitere Informationen </a:t>
            </a:r>
            <a: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2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zu </a:t>
            </a: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erhalten.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Unterlassen Sie es, Produkte im Krankenhaus zu verkaufen oder zu bewerben, bis Sie die Situation mit dem Unternehmen geklärt haben. 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lphaUcPeriod"/>
            </a:pPr>
            <a:r>
              <a:rPr lang="de-DE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Alle oben genannten Antworten.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53107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Interessenkonflikte erkennen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NAME DES UNTERNEHMENS/VERANSTALTUNG/TITEL/LOGO EINFÜGEN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39332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4876031" cy="3372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Neuer Vertriebsmitarbeiter: Teil 1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-3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Sie erwägen die Einstellung eines neuen Vertriebsmitarbeiters</a:t>
            </a: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, haben aber noch nicht entschieden, ob dies für Ihr Unternehmen notwendig ist.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Während Sie noch überlegen, erhalten Sie einen Anruf von einem bekannten Mediziner, der gleichzeitig ein wichtiger Kunde ist.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Er erzählt Ihnen, dass sein Sohn gerade sein Medizinstudium abgeschlossen hat und eine große Bereicherung für Ihr Unternehmen sein würde.</a:t>
            </a:r>
          </a:p>
          <a:p>
            <a:pPr marL="285750" indent="-285750"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Sie vereinbaren ein Vorstellungsgespräch mit ihm </a:t>
            </a:r>
            <a: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und </a:t>
            </a: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müssen leider feststellen, dass er nicht der ideale </a:t>
            </a:r>
            <a: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Bewerber </a:t>
            </a: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für die Stelle ist.</a:t>
            </a:r>
          </a:p>
          <a:p>
            <a:pPr>
              <a:spcAft>
                <a:spcPts val="400"/>
              </a:spcAft>
            </a:pPr>
            <a:r>
              <a:rPr lang="de-DE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Sollten Sie ihn einstellen?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A28F15B-3408-ED41-9816-79ECFA2B7B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>
          <a:xfrm rot="2700000">
            <a:off x="5166012" y="1320951"/>
            <a:ext cx="4913268" cy="47928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51135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Interessenkonflikte erkennen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NAME DES UNTERNEHMENS/VERANSTALTUNG/TITEL/LOGO EINFÜGEN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39332" y="201168"/>
            <a:ext cx="544167" cy="5441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A245CB6-930B-6B4C-A2D2-5B474A6C4D6A}"/>
              </a:ext>
            </a:extLst>
          </p:cNvPr>
          <p:cNvSpPr/>
          <p:nvPr/>
        </p:nvSpPr>
        <p:spPr>
          <a:xfrm>
            <a:off x="5486400" y="1581150"/>
            <a:ext cx="3241963" cy="327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3" name="TextBox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4F6DD4B-CC45-3447-9766-B2A8B0F05344}"/>
              </a:ext>
            </a:extLst>
          </p:cNvPr>
          <p:cNvSpPr txBox="1"/>
          <p:nvPr/>
        </p:nvSpPr>
        <p:spPr>
          <a:xfrm>
            <a:off x="5621481" y="1713909"/>
            <a:ext cx="2971800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de-DE" sz="1500" b="1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Nein. Sie sollten den Sohn </a:t>
            </a:r>
            <a:r>
              <a:rPr lang="sr-Latn-RS" sz="1500" b="1" i="0" strike="noStrike" cap="none" spc="0" baseline="0" dirty="0" smtClean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500" b="1" i="0" strike="noStrike" cap="none" spc="0" baseline="0" dirty="0" smtClean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500" b="1" i="0" strike="noStrike" cap="none" spc="0" baseline="0" dirty="0" smtClean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des </a:t>
            </a:r>
            <a:r>
              <a:rPr lang="de-DE" sz="1500" b="1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HCP nicht einstellen:</a:t>
            </a:r>
            <a:endParaRPr lang="en-US" dirty="0">
              <a:solidFill>
                <a:srgbClr val="FFFFFF"/>
              </a:solidFill>
            </a:endParaRP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r>
              <a:rPr lang="de-DE" sz="11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Es ist nicht geklärt, ob es einen </a:t>
            </a:r>
            <a:r>
              <a:rPr lang="de-DE" sz="1150" b="0" i="0" strike="noStrike" cap="none" spc="-3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legitimen Bedarf oder eine geschäftliche </a:t>
            </a:r>
            <a:r>
              <a:rPr lang="de-DE" sz="11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Begründung für die potenzielle neue Vertriebsposition gibt.</a:t>
            </a: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r>
              <a:rPr lang="de-DE" sz="11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Der Sohn des HCP ist nicht der ideale Bewerber für die Position.</a:t>
            </a: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r>
              <a:rPr lang="de-DE" sz="11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Die Einstellung des Sohnes des HCP, selbst wenn er ein idealer Bewerber wäre, würde aufgrund seiner Verbindung zu einem HCP-Kunden einen Interessenkonflikt schaffen.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4876031" cy="3372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Neuer Vertriebsmitarbeiter: Teil </a:t>
            </a:r>
            <a:r>
              <a:rPr lang="sr-Latn-RS" sz="2000" b="1" i="0" strike="noStrike" cap="none" spc="0" baseline="0" dirty="0" smtClean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2</a:t>
            </a:r>
            <a:endParaRPr lang="de-DE" sz="2000" b="1" i="0" strike="noStrike" cap="none" spc="0" baseline="0" dirty="0">
              <a:solidFill>
                <a:srgbClr val="006D6F"/>
              </a:solidFill>
              <a:effectLst/>
              <a:latin typeface="Arial"/>
              <a:ea typeface="Arial"/>
              <a:cs typeface="Arial"/>
            </a:endParaRP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-3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Sie erwägen die Einstellung eines neuen Vertriebsmitarbeiters</a:t>
            </a: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, haben aber noch nicht entschieden, ob dies für Ihr Unternehmen notwendig ist.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Während Sie noch überlegen, erhalten Sie einen Anruf von einem bekannten Mediziner, der gleichzeitig ein wichtiger Kunde ist.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Er erzählt Ihnen, dass sein Sohn gerade sein Medizinstudium abgeschlossen hat und eine große Bereicherung für Ihr Unternehmen sein würde.</a:t>
            </a:r>
          </a:p>
          <a:p>
            <a:pPr marL="285750" indent="-285750"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Sie vereinbaren ein Vorstellungsgespräch mit ihm </a:t>
            </a:r>
            <a: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und </a:t>
            </a: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müssen leider feststellen, dass er nicht der ideale </a:t>
            </a:r>
            <a: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sr-Latn-RS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de-DE" sz="13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Bewerber </a:t>
            </a:r>
            <a:r>
              <a:rPr lang="de-DE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für die Stelle ist.</a:t>
            </a:r>
          </a:p>
          <a:p>
            <a:pPr>
              <a:spcAft>
                <a:spcPts val="400"/>
              </a:spcAft>
            </a:pPr>
            <a:r>
              <a:rPr lang="de-DE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Sollten Sie ihn einstellen?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42004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10.31"/>
  <p:tag name="AS_TITLE" val="Aspose.Slides for Java"/>
  <p:tag name="AS_VERSION" val="21.10"/>
  <p:tag name="ARTICULATE_PROJECT_OPEN" val="0"/>
  <p:tag name="ARTICULATE_SLIDE_COUNT" val="4"/>
  <p:tag name="ARTICULATE_DESIGN_ID_OFFICE THEME" val="JwgzEus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3F62EF-0325-4C2B-8349-6A552D264902}">
  <ds:schemaRefs>
    <ds:schemaRef ds:uri="09154ae6-5136-43c5-a3bd-19530b09e54b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f421dfa5-c9ed-4430-a1d6-a910a98df36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5117D4-28DB-4146-A2D3-569079C133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246</Words>
  <Application>Microsoft Office PowerPoint</Application>
  <PresentationFormat>On-screen Show (16:9)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118</cp:revision>
  <dcterms:created xsi:type="dcterms:W3CDTF">2019-12-09T14:45:42Z</dcterms:created>
  <dcterms:modified xsi:type="dcterms:W3CDTF">2022-04-07T12:04:07Z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08654DBA-50DA-4154-943C-2DA86BAA395B</vt:lpwstr>
  </property>
  <property fmtid="{D5CDD505-2E9C-101B-9397-08002B2CF9AE}" pid="4" name="ArticulatePath">
    <vt:lpwstr>Interessenkonflikte erkennen Fallstudien</vt:lpwstr>
  </property>
</Properties>
</file>